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D688-DCC8-49B3-9BD1-FAF8DF8FE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F4E8-22D4-46D2-83CF-AB5F8E8B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D688-DCC8-49B3-9BD1-FAF8DF8FE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F4E8-22D4-46D2-83CF-AB5F8E8B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D688-DCC8-49B3-9BD1-FAF8DF8FE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F4E8-22D4-46D2-83CF-AB5F8E8B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D688-DCC8-49B3-9BD1-FAF8DF8FE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F4E8-22D4-46D2-83CF-AB5F8E8B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D688-DCC8-49B3-9BD1-FAF8DF8FE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F4E8-22D4-46D2-83CF-AB5F8E8B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D688-DCC8-49B3-9BD1-FAF8DF8FE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F4E8-22D4-46D2-83CF-AB5F8E8B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D688-DCC8-49B3-9BD1-FAF8DF8FE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F4E8-22D4-46D2-83CF-AB5F8E8B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D688-DCC8-49B3-9BD1-FAF8DF8FE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F4E8-22D4-46D2-83CF-AB5F8E8B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D688-DCC8-49B3-9BD1-FAF8DF8FE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F4E8-22D4-46D2-83CF-AB5F8E8B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D688-DCC8-49B3-9BD1-FAF8DF8FE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F4E8-22D4-46D2-83CF-AB5F8E8B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D688-DCC8-49B3-9BD1-FAF8DF8FE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F4E8-22D4-46D2-83CF-AB5F8E8B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FD688-DCC8-49B3-9BD1-FAF8DF8FE77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0F4E8-22D4-46D2-83CF-AB5F8E8BE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Factory Pattern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Method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384" y="1315940"/>
            <a:ext cx="7926422" cy="243719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Defines an interface for creating objects but let sub-classes decide which of those instantiate. </a:t>
            </a:r>
          </a:p>
          <a:p>
            <a:r>
              <a:rPr lang="en-US" dirty="0" smtClean="0"/>
              <a:t>Enables the creator to defer Product creation to a sub-class.</a:t>
            </a:r>
          </a:p>
          <a:p>
            <a:r>
              <a:rPr lang="en-US" dirty="0"/>
              <a:t>Factory pattern is one of </a:t>
            </a:r>
            <a:r>
              <a:rPr lang="en-US" dirty="0" smtClean="0"/>
              <a:t>the most </a:t>
            </a:r>
            <a:r>
              <a:rPr lang="en-US" dirty="0"/>
              <a:t>used design pattern in Java. This type of design pattern comes under creational pattern as this pattern provides one of the best ways to create an object. </a:t>
            </a:r>
          </a:p>
          <a:p>
            <a:r>
              <a:rPr lang="en-US" dirty="0"/>
              <a:t>In Factory pattern, we create object without exposing the creation logic to the client and refer to newly created object using a common interface. </a:t>
            </a:r>
            <a:endParaRPr lang="en-IN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86200"/>
            <a:ext cx="4208765" cy="23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34236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768" y="370833"/>
            <a:ext cx="7053542" cy="11850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Factory Pattern Implementation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56991" y="1368791"/>
            <a:ext cx="89870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/>
              <a:t>We're going to create a </a:t>
            </a:r>
            <a:r>
              <a:rPr lang="en-US" sz="1600" i="1" dirty="0"/>
              <a:t>Shape</a:t>
            </a:r>
            <a:r>
              <a:rPr lang="en-US" sz="1600" dirty="0"/>
              <a:t> interface and concrete classes implementing the </a:t>
            </a:r>
            <a:r>
              <a:rPr lang="en-US" sz="1600" i="1" dirty="0"/>
              <a:t>Shape</a:t>
            </a:r>
            <a:r>
              <a:rPr lang="en-US" sz="1600" dirty="0"/>
              <a:t> interface. A factory class </a:t>
            </a:r>
            <a:r>
              <a:rPr lang="en-US" sz="1600" i="1" dirty="0" err="1"/>
              <a:t>ShapeFactory</a:t>
            </a:r>
            <a:r>
              <a:rPr lang="en-US" sz="1600" dirty="0"/>
              <a:t> is defined as a next step.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i="1" dirty="0" err="1"/>
              <a:t>FactoryPatternDemo</a:t>
            </a:r>
            <a:r>
              <a:rPr lang="en-US" sz="1600" dirty="0"/>
              <a:t>, our demo class will use </a:t>
            </a:r>
            <a:r>
              <a:rPr lang="en-US" sz="1600" i="1" dirty="0" err="1"/>
              <a:t>ShapeFactory</a:t>
            </a:r>
            <a:r>
              <a:rPr lang="en-US" sz="1600" dirty="0"/>
              <a:t> to get a </a:t>
            </a:r>
            <a:r>
              <a:rPr lang="en-US" sz="1600" i="1" dirty="0"/>
              <a:t>Shape</a:t>
            </a:r>
            <a:r>
              <a:rPr lang="en-US" sz="1600" dirty="0"/>
              <a:t> object. It will pass information (</a:t>
            </a:r>
            <a:r>
              <a:rPr lang="en-US" sz="1600" i="1" dirty="0"/>
              <a:t>CIRCLE / RECTANGLE / SQUARE</a:t>
            </a:r>
            <a:r>
              <a:rPr lang="en-US" sz="1600" dirty="0"/>
              <a:t>) to </a:t>
            </a:r>
            <a:r>
              <a:rPr lang="en-US" sz="1600" i="1" dirty="0" err="1"/>
              <a:t>ShapeFactory</a:t>
            </a:r>
            <a:r>
              <a:rPr lang="en-US" sz="1600" dirty="0"/>
              <a:t> to get the type of object it needs.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5455" y="3261817"/>
            <a:ext cx="6889345" cy="338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7155" y="2558534"/>
            <a:ext cx="2119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CLASS DIAGRAM 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707104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006" y="275297"/>
            <a:ext cx="7053542" cy="953002"/>
          </a:xfrm>
        </p:spPr>
        <p:txBody>
          <a:bodyPr/>
          <a:lstStyle/>
          <a:p>
            <a:r>
              <a:rPr lang="en-US" dirty="0" smtClean="0"/>
              <a:t>Steps for Implementation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238898" y="1549990"/>
            <a:ext cx="4570809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Step 1 </a:t>
            </a:r>
            <a:r>
              <a:rPr lang="en-US" sz="2800" dirty="0" smtClean="0"/>
              <a:t>-</a:t>
            </a:r>
            <a:endParaRPr lang="en-US" sz="2800" dirty="0"/>
          </a:p>
          <a:p>
            <a:r>
              <a:rPr lang="en-US" dirty="0"/>
              <a:t>Create an interface</a:t>
            </a:r>
            <a:r>
              <a:rPr lang="en-US" dirty="0" smtClean="0"/>
              <a:t>. – </a:t>
            </a:r>
            <a:r>
              <a:rPr lang="en-US" b="1" dirty="0" smtClean="0"/>
              <a:t>Shape.java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8897" y="2402006"/>
            <a:ext cx="4167064" cy="103723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public </a:t>
            </a:r>
            <a:r>
              <a:rPr lang="en-US" dirty="0">
                <a:solidFill>
                  <a:schemeClr val="bg1"/>
                </a:solidFill>
              </a:rPr>
              <a:t>interface Shape { </a:t>
            </a:r>
          </a:p>
          <a:p>
            <a:r>
              <a:rPr lang="en-US" dirty="0">
                <a:solidFill>
                  <a:schemeClr val="bg1"/>
                </a:solidFill>
              </a:rPr>
              <a:t>void draw(); </a:t>
            </a:r>
          </a:p>
          <a:p>
            <a:r>
              <a:rPr lang="en-US" dirty="0">
                <a:solidFill>
                  <a:schemeClr val="bg1"/>
                </a:solidFill>
              </a:rPr>
              <a:t>} </a:t>
            </a:r>
          </a:p>
        </p:txBody>
      </p:sp>
      <p:sp>
        <p:nvSpPr>
          <p:cNvPr id="9" name="Rectangle 8"/>
          <p:cNvSpPr/>
          <p:nvPr/>
        </p:nvSpPr>
        <p:spPr>
          <a:xfrm>
            <a:off x="238896" y="3475786"/>
            <a:ext cx="513630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Step </a:t>
            </a:r>
            <a:r>
              <a:rPr lang="en-US" sz="2800" dirty="0" smtClean="0"/>
              <a:t>2 -</a:t>
            </a:r>
            <a:endParaRPr lang="en-US" sz="2800" dirty="0"/>
          </a:p>
          <a:p>
            <a:r>
              <a:rPr lang="en-US" dirty="0"/>
              <a:t>Create concrete classes implementing the same </a:t>
            </a:r>
            <a:r>
              <a:rPr lang="en-US" dirty="0" smtClean="0"/>
              <a:t>interface.</a:t>
            </a:r>
          </a:p>
          <a:p>
            <a:r>
              <a:rPr lang="en-US" b="1" i="1" dirty="0"/>
              <a:t>Rectangle.java </a:t>
            </a:r>
            <a:endParaRPr lang="en-US" b="1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8897" y="4517410"/>
            <a:ext cx="6477550" cy="2174545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</a:rPr>
              <a:t>public class Rectangle implements Shape {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@Override </a:t>
            </a:r>
          </a:p>
          <a:p>
            <a:r>
              <a:rPr lang="en-US" dirty="0">
                <a:solidFill>
                  <a:schemeClr val="bg1"/>
                </a:solidFill>
              </a:rPr>
              <a:t>public void draw() { </a:t>
            </a:r>
          </a:p>
          <a:p>
            <a:r>
              <a:rPr lang="en-US" dirty="0" err="1">
                <a:solidFill>
                  <a:schemeClr val="bg1"/>
                </a:solidFill>
              </a:rPr>
              <a:t>System.out.println</a:t>
            </a:r>
            <a:r>
              <a:rPr lang="en-US" dirty="0">
                <a:solidFill>
                  <a:schemeClr val="bg1"/>
                </a:solidFill>
              </a:rPr>
              <a:t>("Inside Rectangle::draw() method."); </a:t>
            </a:r>
          </a:p>
          <a:p>
            <a:r>
              <a:rPr lang="en-US" dirty="0">
                <a:solidFill>
                  <a:schemeClr val="bg1"/>
                </a:solidFill>
              </a:rPr>
              <a:t>} </a:t>
            </a:r>
          </a:p>
          <a:p>
            <a:r>
              <a:rPr lang="en-US" dirty="0">
                <a:solidFill>
                  <a:schemeClr val="bg1"/>
                </a:solidFill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xmlns="" val="2822170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273" y="255223"/>
            <a:ext cx="513630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Step 3</a:t>
            </a:r>
            <a:r>
              <a:rPr lang="en-US" sz="2800" dirty="0" smtClean="0"/>
              <a:t> -</a:t>
            </a:r>
            <a:endParaRPr lang="en-US" sz="2800" dirty="0"/>
          </a:p>
          <a:p>
            <a:r>
              <a:rPr lang="en-US" dirty="0"/>
              <a:t>Create concrete </a:t>
            </a:r>
            <a:r>
              <a:rPr lang="en-US" dirty="0" smtClean="0"/>
              <a:t>class implementing </a:t>
            </a:r>
            <a:r>
              <a:rPr lang="en-US" dirty="0"/>
              <a:t>the same </a:t>
            </a:r>
            <a:r>
              <a:rPr lang="en-US" dirty="0" smtClean="0"/>
              <a:t>interface.</a:t>
            </a:r>
          </a:p>
          <a:p>
            <a:r>
              <a:rPr lang="en-US" b="1" i="1" dirty="0" smtClean="0"/>
              <a:t>Square.java </a:t>
            </a:r>
            <a:endParaRPr lang="en-US" b="1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6274" y="1296847"/>
            <a:ext cx="6477550" cy="2174545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</a:rPr>
              <a:t>public class Square implements Shape {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@Override </a:t>
            </a:r>
          </a:p>
          <a:p>
            <a:r>
              <a:rPr lang="en-US" dirty="0">
                <a:solidFill>
                  <a:schemeClr val="bg1"/>
                </a:solidFill>
              </a:rPr>
              <a:t>public void draw() {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System.out.println</a:t>
            </a:r>
            <a:r>
              <a:rPr lang="en-US" dirty="0">
                <a:solidFill>
                  <a:schemeClr val="bg1"/>
                </a:solidFill>
              </a:rPr>
              <a:t>("Inside Square::draw() method.");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}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} </a:t>
            </a:r>
          </a:p>
        </p:txBody>
      </p:sp>
      <p:sp>
        <p:nvSpPr>
          <p:cNvPr id="7" name="Rectangle 6"/>
          <p:cNvSpPr/>
          <p:nvPr/>
        </p:nvSpPr>
        <p:spPr>
          <a:xfrm>
            <a:off x="238896" y="3475786"/>
            <a:ext cx="513630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Step 4</a:t>
            </a:r>
            <a:r>
              <a:rPr lang="en-US" sz="2800" dirty="0" smtClean="0"/>
              <a:t> -</a:t>
            </a:r>
            <a:endParaRPr lang="en-US" sz="2800" dirty="0"/>
          </a:p>
          <a:p>
            <a:r>
              <a:rPr lang="en-US" dirty="0"/>
              <a:t>Create concrete </a:t>
            </a:r>
            <a:r>
              <a:rPr lang="en-US" dirty="0" smtClean="0"/>
              <a:t>class  </a:t>
            </a:r>
            <a:r>
              <a:rPr lang="en-US" dirty="0"/>
              <a:t>implementing the same </a:t>
            </a:r>
            <a:r>
              <a:rPr lang="en-US" dirty="0" smtClean="0"/>
              <a:t>interface.</a:t>
            </a:r>
          </a:p>
          <a:p>
            <a:r>
              <a:rPr lang="en-US" b="1" i="1" dirty="0" smtClean="0"/>
              <a:t>Circle.java </a:t>
            </a:r>
            <a:endParaRPr lang="en-US" b="1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274" y="4517410"/>
            <a:ext cx="6477550" cy="2174545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</a:rPr>
              <a:t>public class Circle implements Shape {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@Override </a:t>
            </a:r>
          </a:p>
          <a:p>
            <a:r>
              <a:rPr lang="en-US" dirty="0">
                <a:solidFill>
                  <a:schemeClr val="bg1"/>
                </a:solidFill>
              </a:rPr>
              <a:t>public void draw() {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System.out.println</a:t>
            </a:r>
            <a:r>
              <a:rPr lang="en-US" dirty="0">
                <a:solidFill>
                  <a:schemeClr val="bg1"/>
                </a:solidFill>
              </a:rPr>
              <a:t>("Inside Circle::draw() method.");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}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8890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621" y="282517"/>
            <a:ext cx="755600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Step </a:t>
            </a:r>
            <a:r>
              <a:rPr lang="en-US" sz="2800" dirty="0" smtClean="0"/>
              <a:t>5 -</a:t>
            </a:r>
            <a:endParaRPr lang="en-US" sz="2800" dirty="0"/>
          </a:p>
          <a:p>
            <a:r>
              <a:rPr lang="en-US" dirty="0"/>
              <a:t>Create a Factory to generate object of concrete class based on given information </a:t>
            </a:r>
            <a:r>
              <a:rPr lang="en-US" dirty="0" smtClean="0"/>
              <a:t>.</a:t>
            </a:r>
          </a:p>
          <a:p>
            <a:r>
              <a:rPr lang="en-US" b="1" i="1" dirty="0"/>
              <a:t>ShapeFactory.java </a:t>
            </a:r>
            <a:endParaRPr lang="en-US" b="1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7638"/>
            <a:ext cx="6477550" cy="502176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</a:rPr>
              <a:t>public class </a:t>
            </a:r>
            <a:r>
              <a:rPr lang="en-US" dirty="0" err="1">
                <a:solidFill>
                  <a:schemeClr val="bg1"/>
                </a:solidFill>
              </a:rPr>
              <a:t>ShapeFactory</a:t>
            </a:r>
            <a:r>
              <a:rPr lang="en-US" dirty="0">
                <a:solidFill>
                  <a:schemeClr val="bg1"/>
                </a:solidFill>
              </a:rPr>
              <a:t> {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//use </a:t>
            </a:r>
            <a:r>
              <a:rPr lang="en-US" dirty="0" err="1">
                <a:solidFill>
                  <a:schemeClr val="bg1"/>
                </a:solidFill>
              </a:rPr>
              <a:t>getShape</a:t>
            </a:r>
            <a:r>
              <a:rPr lang="en-US" dirty="0">
                <a:solidFill>
                  <a:schemeClr val="bg1"/>
                </a:solidFill>
              </a:rPr>
              <a:t> method to get object of type shape </a:t>
            </a:r>
          </a:p>
          <a:p>
            <a:r>
              <a:rPr lang="en-US" dirty="0">
                <a:solidFill>
                  <a:schemeClr val="bg1"/>
                </a:solidFill>
              </a:rPr>
              <a:t>public Shape </a:t>
            </a:r>
            <a:r>
              <a:rPr lang="en-US" dirty="0" err="1">
                <a:solidFill>
                  <a:schemeClr val="bg1"/>
                </a:solidFill>
              </a:rPr>
              <a:t>getShape</a:t>
            </a:r>
            <a:r>
              <a:rPr lang="en-US" dirty="0">
                <a:solidFill>
                  <a:schemeClr val="bg1"/>
                </a:solidFill>
              </a:rPr>
              <a:t>(String </a:t>
            </a:r>
            <a:r>
              <a:rPr lang="en-US" dirty="0" err="1">
                <a:solidFill>
                  <a:schemeClr val="bg1"/>
                </a:solidFill>
              </a:rPr>
              <a:t>shapeType</a:t>
            </a:r>
            <a:r>
              <a:rPr lang="en-US" dirty="0">
                <a:solidFill>
                  <a:schemeClr val="bg1"/>
                </a:solidFill>
              </a:rPr>
              <a:t>){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if(</a:t>
            </a:r>
            <a:r>
              <a:rPr lang="en-US" dirty="0" err="1" smtClean="0">
                <a:solidFill>
                  <a:schemeClr val="bg1"/>
                </a:solidFill>
              </a:rPr>
              <a:t>shapeType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== null){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return </a:t>
            </a:r>
            <a:r>
              <a:rPr lang="en-US" dirty="0">
                <a:solidFill>
                  <a:schemeClr val="bg1"/>
                </a:solidFill>
              </a:rPr>
              <a:t>null;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}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	if(</a:t>
            </a:r>
            <a:r>
              <a:rPr lang="en-US" dirty="0" err="1" smtClean="0">
                <a:solidFill>
                  <a:schemeClr val="bg1"/>
                </a:solidFill>
              </a:rPr>
              <a:t>shapeType.equalsIgnoreCase</a:t>
            </a:r>
            <a:r>
              <a:rPr lang="en-US" dirty="0">
                <a:solidFill>
                  <a:schemeClr val="bg1"/>
                </a:solidFill>
              </a:rPr>
              <a:t>("CIRCLE")){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	return </a:t>
            </a:r>
            <a:r>
              <a:rPr lang="en-US" dirty="0">
                <a:solidFill>
                  <a:schemeClr val="bg1"/>
                </a:solidFill>
              </a:rPr>
              <a:t>new Circle(); 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} else if(</a:t>
            </a:r>
            <a:r>
              <a:rPr lang="en-US" dirty="0" err="1">
                <a:solidFill>
                  <a:schemeClr val="bg1"/>
                </a:solidFill>
              </a:rPr>
              <a:t>shapeType.equalsIgnoreCase</a:t>
            </a:r>
            <a:r>
              <a:rPr lang="en-US" dirty="0">
                <a:solidFill>
                  <a:schemeClr val="bg1"/>
                </a:solidFill>
              </a:rPr>
              <a:t>("RECTANGLE")){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	return </a:t>
            </a:r>
            <a:r>
              <a:rPr lang="en-US" dirty="0">
                <a:solidFill>
                  <a:schemeClr val="bg1"/>
                </a:solidFill>
              </a:rPr>
              <a:t>new Rectangle(); 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} else if(</a:t>
            </a:r>
            <a:r>
              <a:rPr lang="en-US" dirty="0" err="1">
                <a:solidFill>
                  <a:schemeClr val="bg1"/>
                </a:solidFill>
              </a:rPr>
              <a:t>shapeType.equalsIgnoreCase</a:t>
            </a:r>
            <a:r>
              <a:rPr lang="en-US" dirty="0">
                <a:solidFill>
                  <a:schemeClr val="bg1"/>
                </a:solidFill>
              </a:rPr>
              <a:t>("SQUARE")){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	return </a:t>
            </a:r>
            <a:r>
              <a:rPr lang="en-US" dirty="0">
                <a:solidFill>
                  <a:schemeClr val="bg1"/>
                </a:solidFill>
              </a:rPr>
              <a:t>new Square(); 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} </a:t>
            </a:r>
          </a:p>
          <a:p>
            <a:r>
              <a:rPr lang="en-US" dirty="0">
                <a:solidFill>
                  <a:schemeClr val="bg1"/>
                </a:solidFill>
              </a:rPr>
              <a:t>return null; </a:t>
            </a:r>
          </a:p>
          <a:p>
            <a:r>
              <a:rPr lang="en-US" dirty="0">
                <a:solidFill>
                  <a:schemeClr val="bg1"/>
                </a:solidFill>
              </a:rPr>
              <a:t>} </a:t>
            </a:r>
          </a:p>
          <a:p>
            <a:r>
              <a:rPr lang="en-US" dirty="0">
                <a:solidFill>
                  <a:schemeClr val="bg1"/>
                </a:solidFill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xmlns="" val="48821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621" y="282517"/>
            <a:ext cx="755600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Step 6</a:t>
            </a:r>
            <a:r>
              <a:rPr lang="en-US" sz="2800" dirty="0" smtClean="0"/>
              <a:t> -</a:t>
            </a:r>
            <a:endParaRPr lang="en-US" sz="2800" dirty="0"/>
          </a:p>
          <a:p>
            <a:r>
              <a:rPr lang="en-US" dirty="0"/>
              <a:t>Use the Factory to get object of concrete class by passing an information such as </a:t>
            </a:r>
            <a:r>
              <a:rPr lang="en-US" dirty="0" smtClean="0"/>
              <a:t>type.</a:t>
            </a:r>
          </a:p>
          <a:p>
            <a:r>
              <a:rPr lang="en-US" b="1" i="1" dirty="0"/>
              <a:t>FactoryPatternDemo.java </a:t>
            </a:r>
            <a:endParaRPr lang="en-US" b="1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09725"/>
            <a:ext cx="6059478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754030" y="2756847"/>
            <a:ext cx="3112498" cy="357317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</a:rPr>
              <a:t>Inside Circle::draw() method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Inside </a:t>
            </a:r>
            <a:r>
              <a:rPr lang="en-US" dirty="0">
                <a:solidFill>
                  <a:schemeClr val="bg1"/>
                </a:solidFill>
              </a:rPr>
              <a:t>Rectangle::draw() method.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Inside </a:t>
            </a:r>
            <a:r>
              <a:rPr lang="en-US" dirty="0">
                <a:solidFill>
                  <a:schemeClr val="bg1"/>
                </a:solidFill>
              </a:rPr>
              <a:t>Square::draw() method.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5110" y="2381113"/>
            <a:ext cx="2590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OUTPUT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94488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Pros &amp; Cons.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265" y="1853249"/>
            <a:ext cx="6709906" cy="4195481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Pros: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Shields clients from concrete classes.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a framework follows a Factory pattern, it enables the third party developers to plug-in new products.</a:t>
            </a:r>
          </a:p>
          <a:p>
            <a:pPr marL="0" indent="0" algn="just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Cons: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Coding a new product means, writing two classes one for concrete factory and concrete product.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Inheritance based</a:t>
            </a:r>
            <a:r>
              <a:rPr lang="en-US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81329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let's create 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AnimalFactory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class that will return an animal object based on some data input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425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Factory Pattern</vt:lpstr>
      <vt:lpstr>Factory Method</vt:lpstr>
      <vt:lpstr>Factory Pattern Implementation</vt:lpstr>
      <vt:lpstr>Steps for Implementation</vt:lpstr>
      <vt:lpstr>Slide 5</vt:lpstr>
      <vt:lpstr>Slide 6</vt:lpstr>
      <vt:lpstr>Slide 7</vt:lpstr>
      <vt:lpstr>Factory Pros &amp; Cons.</vt:lpstr>
      <vt:lpstr>Example problem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Factory Pattern</dc:title>
  <dc:creator>Prof.Nusrat Anjum</dc:creator>
  <cp:lastModifiedBy>Administrator</cp:lastModifiedBy>
  <cp:revision>5</cp:revision>
  <dcterms:created xsi:type="dcterms:W3CDTF">2015-01-27T17:55:39Z</dcterms:created>
  <dcterms:modified xsi:type="dcterms:W3CDTF">2018-07-25T12:32:19Z</dcterms:modified>
</cp:coreProperties>
</file>